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8"/>
  </p:notesMasterIdLst>
  <p:sldIdLst>
    <p:sldId id="275" r:id="rId2"/>
    <p:sldId id="276" r:id="rId3"/>
    <p:sldId id="256" r:id="rId4"/>
    <p:sldId id="257" r:id="rId5"/>
    <p:sldId id="277" r:id="rId6"/>
    <p:sldId id="261" r:id="rId7"/>
    <p:sldId id="278" r:id="rId8"/>
    <p:sldId id="262" r:id="rId9"/>
    <p:sldId id="279" r:id="rId10"/>
    <p:sldId id="263" r:id="rId11"/>
    <p:sldId id="280" r:id="rId12"/>
    <p:sldId id="264" r:id="rId13"/>
    <p:sldId id="265" r:id="rId14"/>
    <p:sldId id="266" r:id="rId15"/>
    <p:sldId id="267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2527" autoAdjust="0"/>
    <p:restoredTop sz="83292" autoAdjust="0"/>
  </p:normalViewPr>
  <p:slideViewPr>
    <p:cSldViewPr>
      <p:cViewPr varScale="1">
        <p:scale>
          <a:sx n="97" d="100"/>
          <a:sy n="97" d="100"/>
        </p:scale>
        <p:origin x="-11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0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47E07-AEC7-4404-B707-B9ADA3384B79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6EAFF-DB4A-424F-8455-8B826AF9E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Защита читательского формуляра в 6-А и 6-Б классах 09.12.2014г.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6EAFF-DB4A-424F-8455-8B826AF9EF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6EAFF-DB4A-424F-8455-8B826AF9EFD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6E997E-D012-466C-827D-1C611BAE8FB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81_%D0%B3%D0%BE%D0%B4" TargetMode="External"/><Relationship Id="rId2" Type="http://schemas.openxmlformats.org/officeDocument/2006/relationships/hyperlink" Target="https://ru.wikipedia.org/wiki/%D0%90%D0%B9%D0%B2%D0%B0%D0%B7%D0%BE%D0%B2%D1%81%D0%BA%D0%B8%D0%B9,_%D0%98%D0%B2%D0%B0%D0%BD_%D0%9A%D0%BE%D0%BD%D1%81%D1%82%D0%B0%D0%BD%D1%82%D0%B8%D0%BD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ru.wikipedia.org/wiki/%D0%A7%D1%91%D1%80%D0%BD%D0%BE%D0%B5_%D0%BC%D0%BE%D1%80%D0%B5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hyperlink" Target="https://ru.wikipedia.org/wiki/%D0%94%D0%B5%D0%B2%D1%8F%D1%82%D1%8B%D0%B9_%D0%B2%D0%B0%D0%B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1%80%D0%B0%D0%B1%D0%BB%D0%B5%D0%BA%D1%80%D1%83%D1%88%D0%B5%D0%BD%D0%B8%D0%B5" TargetMode="External"/><Relationship Id="rId5" Type="http://schemas.openxmlformats.org/officeDocument/2006/relationships/hyperlink" Target="https://ru.wikipedia.org/wiki/%D0%A8%D1%82%D0%BE%D1%80%D0%BC" TargetMode="External"/><Relationship Id="rId4" Type="http://schemas.openxmlformats.org/officeDocument/2006/relationships/hyperlink" Target="https://ru.wikipedia.org/wiki/%D0%9C%D0%BE%D1%80%D0%B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ru.wikipedia.org/wiki/%D0%90%D0%B9%D0%B2%D0%B0%D0%B7%D0%BE%D0%B2%D1%81%D0%BA%D0%B8%D0%B9,_%D0%98%D0%B2%D0%B0%D0%BD_%D0%9A%D0%BE%D0%BD%D1%81%D1%82%D0%B0%D0%BD%D1%82%D0%B8%D0%BD%D0%BE%D0%B2%D0%B8%D1%8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D%D0%B5%D1%81%D1%82%D1%80" TargetMode="External"/><Relationship Id="rId3" Type="http://schemas.openxmlformats.org/officeDocument/2006/relationships/hyperlink" Target="https://ru.wikipedia.org/wiki/%D0%94%D0%B6%D0%B0%D1%80%D1%8B%D0%BB%D0%B3%D0%B0%D1%87_(%D0%BE%D1%81%D1%82%D1%80%D0%BE%D0%B2)" TargetMode="External"/><Relationship Id="rId7" Type="http://schemas.openxmlformats.org/officeDocument/2006/relationships/hyperlink" Target="https://ru.wikipedia.org/wiki/%D0%94%D0%BD%D0%B5%D0%BF%D1%8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1%83%D0%BD%D0%B0%D0%B9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s://ru.wikipedia.org/wiki/%D0%97%D0%BC%D0%B5%D0%B8%D0%BD%D1%8B%D0%B9_(%D0%BE%D1%81%D1%82%D1%80%D0%BE%D0%B2)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s://ru.wikipedia.org/wiki/%D0%91%D0%B5%D1%80%D0%B5%D0%B7%D0%B0%D0%BD%D1%8C_(%D0%BE%D1%81%D1%82%D1%80%D0%BE%D0%B2)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52"/>
            <a:ext cx="7504960" cy="2928958"/>
          </a:xfrm>
        </p:spPr>
        <p:txBody>
          <a:bodyPr/>
          <a:lstStyle/>
          <a:p>
            <a:pPr algn="ctr"/>
            <a:r>
              <a:rPr lang="ru-RU" smtClean="0"/>
              <a:t> 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14290"/>
            <a:ext cx="3786214" cy="55832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ЯСОШ №</a:t>
            </a:r>
            <a:r>
              <a:rPr lang="ru-RU" sz="4000" dirty="0" smtClean="0"/>
              <a:t>11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МО ГО ЯЛТА РК</a:t>
            </a:r>
            <a:br>
              <a:rPr lang="ru-RU" sz="2800" dirty="0" smtClean="0"/>
            </a:br>
            <a:r>
              <a:rPr lang="ru-RU" sz="2800" dirty="0" smtClean="0"/>
              <a:t>    </a:t>
            </a:r>
            <a:br>
              <a:rPr lang="ru-RU" sz="2800" dirty="0" smtClean="0"/>
            </a:br>
            <a:r>
              <a:rPr lang="ru-RU" sz="2800" dirty="0" smtClean="0"/>
              <a:t>  библиотекарь</a:t>
            </a:r>
            <a:br>
              <a:rPr lang="ru-RU" sz="2800" dirty="0" smtClean="0"/>
            </a:br>
            <a:r>
              <a:rPr lang="ru-RU" sz="2800" dirty="0" smtClean="0"/>
              <a:t>  Кузина Л.М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Презентация библиотечного урока на тему: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 smtClean="0"/>
              <a:t>Природа-наш</a:t>
            </a:r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 smtClean="0"/>
              <a:t>  дом  родной.</a:t>
            </a:r>
            <a:br>
              <a:rPr lang="ru-RU" dirty="0" smtClean="0"/>
            </a:br>
            <a:r>
              <a:rPr lang="ru-RU" dirty="0" smtClean="0"/>
              <a:t>  Черное море.    </a:t>
            </a:r>
            <a:endParaRPr lang="ru-RU" dirty="0"/>
          </a:p>
        </p:txBody>
      </p:sp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3900486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Вопрос 5</a:t>
            </a:r>
            <a:r>
              <a:rPr lang="ru-RU" b="1" dirty="0" smtClean="0"/>
              <a:t>. </a:t>
            </a:r>
            <a:r>
              <a:rPr lang="ru-RU" dirty="0" smtClean="0"/>
              <a:t>«Родившись смертным, оставил о </a:t>
            </a:r>
          </a:p>
          <a:p>
            <a:pPr>
              <a:buNone/>
            </a:pPr>
            <a:r>
              <a:rPr lang="ru-RU" dirty="0" smtClean="0"/>
              <a:t>   себе бессмертную славу». На могиле какого </a:t>
            </a:r>
            <a:r>
              <a:rPr lang="ru-RU" dirty="0" err="1" smtClean="0"/>
              <a:t>художника-крымчанина</a:t>
            </a:r>
            <a:r>
              <a:rPr lang="ru-RU" dirty="0" smtClean="0"/>
              <a:t> высечены эти слова?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Ответ</a:t>
            </a:r>
            <a:r>
              <a:rPr lang="ru-RU" b="1" dirty="0" smtClean="0"/>
              <a:t>: </a:t>
            </a:r>
            <a:r>
              <a:rPr lang="ru-RU" dirty="0" smtClean="0"/>
              <a:t>Это Иван Константинович Айвазовский – выдающийся мастер морских пейзажей, которые хранятся в Феодосийской картинной галерее.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42852"/>
            <a:ext cx="4786314" cy="5715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Aivazovsky - Self-portrait 187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42852"/>
            <a:ext cx="478631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«Чёрное море»</a:t>
            </a:r>
            <a:r>
              <a:rPr lang="ru-RU" sz="2200" dirty="0" smtClean="0"/>
              <a:t> — картина </a:t>
            </a:r>
            <a:r>
              <a:rPr lang="ru-RU" sz="2200" dirty="0" smtClean="0">
                <a:hlinkClick r:id="rId2" tooltip="Айвазовский, Иван Константинович"/>
              </a:rPr>
              <a:t>Ивана Айвазовского</a:t>
            </a:r>
            <a:r>
              <a:rPr lang="ru-RU" sz="2200" dirty="0" smtClean="0"/>
              <a:t>, написанная в </a:t>
            </a:r>
            <a:r>
              <a:rPr lang="ru-RU" sz="2200" dirty="0" smtClean="0">
                <a:hlinkClick r:id="rId3" tooltip="1881 год"/>
              </a:rPr>
              <a:t>1881 году</a:t>
            </a:r>
            <a:r>
              <a:rPr lang="ru-RU" sz="2200" dirty="0" smtClean="0"/>
              <a:t>. Другое название картины — «На Черном море начинает разыгрываться буря». На данной картине написано штормящее </a:t>
            </a:r>
            <a:r>
              <a:rPr lang="ru-RU" sz="2200" dirty="0" smtClean="0">
                <a:hlinkClick r:id="rId4" tooltip="Чёрное море"/>
              </a:rPr>
              <a:t>Чёрное море</a:t>
            </a:r>
            <a:r>
              <a:rPr lang="ru-RU" sz="2200" dirty="0" smtClean="0"/>
              <a:t>. Вдали еле просматривается корабль. Картине присущи только тёмные краски.</a:t>
            </a:r>
            <a:endParaRPr lang="ru-RU" sz="2200" dirty="0"/>
          </a:p>
        </p:txBody>
      </p:sp>
      <p:pic>
        <p:nvPicPr>
          <p:cNvPr id="31746" name="Picture 2" descr="C:\Users\Super\Downloads\Айвазовский_(Гайвазовский)_Иван_(Оганес)_Константинович_Черное_море_(На_Черном_море_начинает_разыгрываться_буря)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Радуга. Картина И. Айвазовского.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C:\Users\Super\Desktop\1280px-Айвазовский_(Гайвазовский)_Иван_(Оганес)_Константинович_Радуга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429000"/>
            <a:ext cx="7215238" cy="3429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И.К. Айвазовский.  «Смотр  Черноморского флота в 1849 году».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Super\Desktop\1280px-Смотр_Черноморского_флота_в_1849_году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387" y="857232"/>
            <a:ext cx="9248775" cy="60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90844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" name="Содержимое 8" descr="C:\Users\Super\Desktop\Aivazovsky,_Ivan_-_The_Ninth_Wave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929718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5720" y="142852"/>
            <a:ext cx="8858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Живописец изображает </a:t>
            </a:r>
            <a:r>
              <a:rPr lang="ru-RU" dirty="0" smtClean="0">
                <a:hlinkClick r:id="rId4" tooltip="Море"/>
              </a:rPr>
              <a:t>море</a:t>
            </a:r>
            <a:r>
              <a:rPr lang="ru-RU" dirty="0" smtClean="0"/>
              <a:t> после сильнейшего ночного </a:t>
            </a:r>
            <a:r>
              <a:rPr lang="ru-RU" dirty="0" smtClean="0">
                <a:hlinkClick r:id="rId5" tooltip="Шторм"/>
              </a:rPr>
              <a:t>шторма</a:t>
            </a:r>
            <a:r>
              <a:rPr lang="ru-RU" dirty="0" smtClean="0"/>
              <a:t> и людей, потерпевших </a:t>
            </a:r>
            <a:r>
              <a:rPr lang="ru-RU" dirty="0" smtClean="0">
                <a:hlinkClick r:id="rId6" tooltip="Кораблекрушение"/>
              </a:rPr>
              <a:t>кораблекрушение</a:t>
            </a:r>
            <a:r>
              <a:rPr lang="ru-RU" dirty="0" smtClean="0"/>
              <a:t>. Лучи солнца освещают громадные волны. Самая большая из них — </a:t>
            </a:r>
            <a:r>
              <a:rPr lang="ru-RU" dirty="0" smtClean="0">
                <a:hlinkClick r:id="rId7" tooltip="Девятый вал"/>
              </a:rPr>
              <a:t>девятый вал</a:t>
            </a:r>
            <a:r>
              <a:rPr lang="ru-RU" dirty="0" smtClean="0"/>
              <a:t> — готова обрушиться на людей, пытающихся спастись на обломках мачты.</a:t>
            </a:r>
          </a:p>
          <a:p>
            <a:r>
              <a:rPr lang="ru-RU" dirty="0" smtClean="0"/>
              <a:t>Несмотря на то, что корабль разрушен и осталась только мачта, люди на мачте живы и продолжают бороться со стихией. Тёплые тона картины делают море не таким суровым и дают зрителю надежду, что люди будут спасены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85728"/>
            <a:ext cx="775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«Девятый вал» - одна из самых знаменитых картин Ивана Айвазовского.</a:t>
            </a:r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«Пушкин на берегу моря»</a:t>
            </a:r>
            <a:r>
              <a:rPr lang="ru-RU" sz="2400" dirty="0" smtClean="0"/>
              <a:t> — картина </a:t>
            </a:r>
            <a:r>
              <a:rPr lang="ru-RU" sz="2400" dirty="0" smtClean="0">
                <a:solidFill>
                  <a:srgbClr val="FF0000"/>
                </a:solidFill>
                <a:hlinkClick r:id="rId2" tooltip="Айвазовский, Иван Константинович"/>
              </a:rPr>
              <a:t>Ивана Айвазовского</a:t>
            </a:r>
            <a:endParaRPr lang="ru-RU" sz="2400" dirty="0"/>
          </a:p>
        </p:txBody>
      </p:sp>
      <p:pic>
        <p:nvPicPr>
          <p:cNvPr id="5" name="Содержимое 4" descr="C:\Users\Super\Desktop\Пушкин_на_берегу_моря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000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Картину «Пушкин на берегу моря» Айвазовский написал в год пятидесятилетия со дня смерти поэта</a:t>
            </a:r>
          </a:p>
          <a:p>
            <a:r>
              <a:rPr lang="ru-RU" dirty="0" smtClean="0"/>
              <a:t>в 1887 году.</a:t>
            </a:r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0"/>
            <a:ext cx="807249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Черное море.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твердит упрямо в споре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волнах уставших чаек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Будто мрачно наше море?                                               Море ласково качает.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 его окинешь взором -                                                  Все богатство светлых вод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Удивит оно простором.                                                      Щедро людям отдает.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разгладится слегка -                                                         И, вбирая солнца жар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Отражает облака.                                                                 Сберегает звездный дар.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нежно-голубое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                                                       Море, мы навек с тобою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Море дышит, как живое!                                                   Крепко связаны судьбою.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Инна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Козеева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Super\Desktop\1280px-Aivazovsky,_Brig_Mercury_Attacked_by_Two_Turkish_Ships_189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914400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31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октября</a:t>
            </a:r>
            <a:r>
              <a:rPr lang="ru-RU" sz="2800" dirty="0" smtClean="0"/>
              <a:t> – Международный день </a:t>
            </a:r>
            <a:r>
              <a:rPr lang="ru-RU" sz="2800" b="1" dirty="0" smtClean="0"/>
              <a:t>Черного моря </a:t>
            </a:r>
            <a:br>
              <a:rPr lang="ru-RU" sz="2800" b="1" dirty="0" smtClean="0"/>
            </a:br>
            <a:r>
              <a:rPr lang="ru-RU" sz="1600" b="1" dirty="0" smtClean="0"/>
              <a:t>Были проведены библиотечные уроки  в форме викторины – вопросы-ответы                            в 3-Б классе( 16.10.2015г.); в 3-В  и в 3-Гклассах (19.10.2015г.).  </a:t>
            </a:r>
            <a:endParaRPr lang="ru-RU" sz="1600" dirty="0"/>
          </a:p>
        </p:txBody>
      </p:sp>
      <p:pic>
        <p:nvPicPr>
          <p:cNvPr id="4" name="Содержимое 3" descr="Schwarzes Meer und Umgebung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5418" y="1524000"/>
            <a:ext cx="74931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86776" y="1142984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\</a:t>
            </a:r>
          </a:p>
        </p:txBody>
      </p:sp>
    </p:spTree>
  </p:cSld>
  <p:clrMapOvr>
    <a:masterClrMapping/>
  </p:clrMapOvr>
  <p:transition>
    <p:cover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-2071726"/>
            <a:ext cx="8763000" cy="6914530"/>
          </a:xfrm>
        </p:spPr>
        <p:txBody>
          <a:bodyPr/>
          <a:lstStyle/>
          <a:p>
            <a:endParaRPr lang="ru-RU" dirty="0" smtClean="0"/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43314"/>
            <a:ext cx="9001156" cy="2624142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Рисунок 3" descr="https://upload.wikimedia.org/wikipedia/commons/thumb/8/89/Black_Sea_relief_location_map.svg/532px-Black_Sea_relief_location_map.svg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4360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43570" y="0"/>
            <a:ext cx="350043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Вопрос 1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Когда мы говорим</a:t>
            </a:r>
          </a:p>
          <a:p>
            <a:r>
              <a:rPr lang="ru-RU" sz="2000" dirty="0" smtClean="0"/>
              <a:t>«Черное море» – то </a:t>
            </a:r>
          </a:p>
          <a:p>
            <a:r>
              <a:rPr lang="ru-RU" sz="2000" dirty="0" smtClean="0"/>
              <a:t>представляем залитые солнцем пляжи, ласковый берег. Между тем древние греки нарекли Черное море</a:t>
            </a:r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Понтос</a:t>
            </a:r>
            <a:r>
              <a:rPr lang="ru-RU" sz="2000" dirty="0" smtClean="0"/>
              <a:t> </a:t>
            </a:r>
            <a:r>
              <a:rPr lang="ru-RU" sz="2000" dirty="0" err="1" smtClean="0"/>
              <a:t>Аксинос</a:t>
            </a:r>
            <a:r>
              <a:rPr lang="ru-RU" sz="2000" dirty="0" smtClean="0"/>
              <a:t>» - </a:t>
            </a:r>
          </a:p>
          <a:p>
            <a:r>
              <a:rPr lang="ru-RU" sz="2000" dirty="0" smtClean="0"/>
              <a:t>Негостеприимное. </a:t>
            </a:r>
          </a:p>
          <a:p>
            <a:r>
              <a:rPr lang="ru-RU" sz="2000" dirty="0" smtClean="0"/>
              <a:t>Почему?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786190"/>
            <a:ext cx="871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Ответ</a:t>
            </a:r>
            <a:r>
              <a:rPr lang="ru-RU" sz="2400" dirty="0" smtClean="0"/>
              <a:t>: т.к. частые ветры и штормы в Черном море давали многочисленные кораблекрушения. К 6 в.н.э. эллины хорошо изучили побережье </a:t>
            </a:r>
            <a:r>
              <a:rPr lang="ru-RU" sz="2400" dirty="0" err="1" smtClean="0"/>
              <a:t>Таврики</a:t>
            </a:r>
            <a:r>
              <a:rPr lang="ru-RU" sz="2400" dirty="0" smtClean="0"/>
              <a:t> и нашли много удобных бухт для спасения от штормов. Море стали называть «</a:t>
            </a:r>
            <a:r>
              <a:rPr lang="ru-RU" sz="2400" dirty="0" err="1" smtClean="0"/>
              <a:t>Понтос</a:t>
            </a:r>
            <a:r>
              <a:rPr lang="ru-RU" sz="2400" dirty="0" smtClean="0"/>
              <a:t> </a:t>
            </a:r>
            <a:r>
              <a:rPr lang="ru-RU" sz="2400" dirty="0" err="1" smtClean="0"/>
              <a:t>Эвксейнос</a:t>
            </a:r>
            <a:r>
              <a:rPr lang="ru-RU" sz="2400" dirty="0" smtClean="0"/>
              <a:t>» – Гостеприимное. Позже из-за темного цвета воды в море его назвали «</a:t>
            </a:r>
            <a:r>
              <a:rPr lang="ru-RU" sz="2400" dirty="0" err="1" smtClean="0"/>
              <a:t>Понтос</a:t>
            </a:r>
            <a:r>
              <a:rPr lang="ru-RU" sz="2400" dirty="0" smtClean="0"/>
              <a:t> </a:t>
            </a:r>
            <a:r>
              <a:rPr lang="ru-RU" sz="2400" dirty="0" err="1" smtClean="0"/>
              <a:t>Мелас</a:t>
            </a:r>
            <a:r>
              <a:rPr lang="ru-RU" sz="2400" dirty="0" smtClean="0"/>
              <a:t>» – море Черное.   </a:t>
            </a:r>
            <a:endParaRPr lang="ru-RU" sz="24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714620"/>
            <a:ext cx="7504960" cy="38576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Скала Дива                                   Скалы </a:t>
            </a:r>
            <a:r>
              <a:rPr lang="ru-RU" b="1" dirty="0" err="1" smtClean="0">
                <a:solidFill>
                  <a:schemeClr val="bg1"/>
                </a:solidFill>
              </a:rPr>
              <a:t>Адалары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Вопрос 2</a:t>
            </a:r>
            <a:r>
              <a:rPr lang="ru-RU" b="1" dirty="0" smtClean="0"/>
              <a:t>. </a:t>
            </a:r>
            <a:r>
              <a:rPr lang="ru-RU" dirty="0" smtClean="0"/>
              <a:t>Много ли в Черном море островов? Какие крупные реки впадают?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Ответ</a:t>
            </a:r>
            <a:r>
              <a:rPr lang="ru-RU" b="1" dirty="0" smtClean="0"/>
              <a:t>:</a:t>
            </a:r>
            <a:r>
              <a:rPr lang="ru-RU" dirty="0" smtClean="0"/>
              <a:t> островов в Чёрном море мало. Самый крупный остров </a:t>
            </a:r>
            <a:r>
              <a:rPr lang="ru-RU" u="sng" dirty="0" err="1" smtClean="0">
                <a:hlinkClick r:id="rId3" tooltip="Джарылгач (остров)"/>
              </a:rPr>
              <a:t>Джарылгач</a:t>
            </a:r>
            <a:r>
              <a:rPr lang="ru-RU" dirty="0" smtClean="0"/>
              <a:t>, его площадь 62 км². </a:t>
            </a:r>
          </a:p>
          <a:p>
            <a:r>
              <a:rPr lang="ru-RU" dirty="0" smtClean="0"/>
              <a:t>Остальные острова намного меньше, крупнейшие — </a:t>
            </a:r>
            <a:r>
              <a:rPr lang="ru-RU" u="sng" dirty="0" smtClean="0">
                <a:hlinkClick r:id="rId4" tooltip="Березань (остров)"/>
              </a:rPr>
              <a:t>Березань</a:t>
            </a:r>
            <a:r>
              <a:rPr lang="ru-RU" dirty="0" smtClean="0"/>
              <a:t> и </a:t>
            </a:r>
            <a:r>
              <a:rPr lang="ru-RU" u="sng" dirty="0" smtClean="0">
                <a:hlinkClick r:id="rId5" tooltip="Змеиный (остров)"/>
              </a:rPr>
              <a:t>Змеиный</a:t>
            </a:r>
            <a:r>
              <a:rPr lang="ru-RU" dirty="0" smtClean="0"/>
              <a:t> (оба площадью менее 1 км²).</a:t>
            </a:r>
          </a:p>
          <a:p>
            <a:r>
              <a:rPr lang="ru-RU" dirty="0" smtClean="0"/>
              <a:t>В Чёрное море впадают следующие крупнейшие реки: </a:t>
            </a:r>
            <a:r>
              <a:rPr lang="ru-RU" u="sng" dirty="0" smtClean="0">
                <a:hlinkClick r:id="rId6" tooltip="Дунай"/>
              </a:rPr>
              <a:t>Дунай</a:t>
            </a:r>
            <a:r>
              <a:rPr lang="ru-RU" dirty="0" smtClean="0"/>
              <a:t>, </a:t>
            </a:r>
            <a:r>
              <a:rPr lang="ru-RU" u="sng" dirty="0" smtClean="0">
                <a:hlinkClick r:id="rId7" tooltip="Днепр"/>
              </a:rPr>
              <a:t>Днепр</a:t>
            </a:r>
            <a:r>
              <a:rPr lang="ru-RU" dirty="0" smtClean="0"/>
              <a:t>, </a:t>
            </a:r>
            <a:r>
              <a:rPr lang="ru-RU" u="sng" dirty="0" smtClean="0">
                <a:hlinkClick r:id="rId8" tooltip="Днестр"/>
              </a:rPr>
              <a:t>Днестр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Вдоль ЮБК есть острова – скалы: Дива, Парус, </a:t>
            </a:r>
            <a:r>
              <a:rPr lang="ru-RU" dirty="0" err="1" smtClean="0"/>
              <a:t>Адалары</a:t>
            </a:r>
            <a:r>
              <a:rPr lang="ru-RU" dirty="0" smtClean="0"/>
              <a:t>, Золотые ворота и др.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6854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 flipV="1">
            <a:off x="3286116" y="428604"/>
            <a:ext cx="228601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uper\Desktop\неделя библ\книги 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613" y="1296988"/>
            <a:ext cx="341312" cy="209550"/>
          </a:xfrm>
          <a:prstGeom prst="rect">
            <a:avLst/>
          </a:prstGeom>
          <a:noFill/>
        </p:spPr>
      </p:pic>
      <p:pic>
        <p:nvPicPr>
          <p:cNvPr id="9" name="Рисунок 8" descr="&amp;Scy;&amp;icy;&amp;mcy;&amp;iecy;&amp;icy;&amp;zcy;. &amp;Scy;&amp;kcy;&amp;acy;&amp;lcy;&amp;ycy; &amp;Dcy;&amp;icy;&amp;vcy;&amp;acy; &amp;icy; &amp;Mcy;&amp;ocy;&amp;ncy;&amp;acy;&amp;khcy;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0"/>
            <a:ext cx="457203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Adalary Cr-77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6" y="0"/>
            <a:ext cx="4197346" cy="268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5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upload.wikimedia.org/wikipedia/commons/0/07/Parus_rock%2C_common_vie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78634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upload.wikimedia.org/wikipedia/commons/7/76/%D0%97%D0%B0%D0%BB%D0%B8%D0%B2%D1%8B_%D0%A7%D0%B5%D1%80%D0%BD%D0%BE%D0%B3%D0%BE_%D0%BC%D0%BE%D1%80%D1%8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47863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s://upload.wikimedia.org/wikipedia/commons/c/ce/%D0%9A%D0%B0%D1%80%D0%B0%D0%B4%D0%B0%D0%B7%D1%8C%D0%BA%D0%B8%D0%B9_%D0%9F%D0%97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-142900"/>
            <a:ext cx="4357686" cy="70009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228599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Вопрос 3</a:t>
            </a:r>
            <a:r>
              <a:rPr lang="ru-RU" dirty="0" smtClean="0"/>
              <a:t>. Какие редкие животные обитают в Черном море?</a:t>
            </a:r>
          </a:p>
          <a:p>
            <a:r>
              <a:rPr lang="ru-RU" b="1" dirty="0" smtClean="0"/>
              <a:t> Ответ:</a:t>
            </a:r>
            <a:r>
              <a:rPr lang="ru-RU" dirty="0" smtClean="0"/>
              <a:t> рыба-меч, тунец, тюлень-монах, рыба морской черт, кит малый полосатик, омары, </a:t>
            </a:r>
            <a:r>
              <a:rPr lang="ru-RU" dirty="0" err="1" smtClean="0"/>
              <a:t>голубой</a:t>
            </a:r>
            <a:r>
              <a:rPr lang="ru-RU" dirty="0" smtClean="0"/>
              <a:t> краб, морская звезда, акула-молот и </a:t>
            </a:r>
            <a:r>
              <a:rPr lang="ru-RU" dirty="0" err="1" smtClean="0"/>
              <a:t>голубая</a:t>
            </a:r>
            <a:r>
              <a:rPr lang="ru-RU" dirty="0" smtClean="0"/>
              <a:t> акула.</a:t>
            </a:r>
          </a:p>
          <a:p>
            <a:pPr lvl="6"/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http://www.akulizm.ru/zamechatelnye-akuly/images/04/akula-mol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Рыбы Черного моря</a:t>
            </a:r>
            <a:endParaRPr lang="ru-RU" sz="2400" dirty="0"/>
          </a:p>
        </p:txBody>
      </p:sp>
      <p:pic>
        <p:nvPicPr>
          <p:cNvPr id="4" name="Содержимое 3" descr="https://upload.wikimedia.org/wikipedia/commons/1/11/Kirnj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64343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upload.wikimedia.org/wikipedia/commons/thumb/5/54/Parablennius_gattorugine.jpg/1280px-Parablennius_gattorugin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4"/>
            <a:ext cx="450056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upload.wikimedia.org/wikipedia/commons/7/7f/Blue_shark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464343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upload.wikimedia.org/wikipedia/commons/thumb/a/ab/Gymnura_altavela.jpg/1280px-Gymnura_altavel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57628"/>
            <a:ext cx="4500562" cy="300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29066"/>
            <a:ext cx="9144000" cy="29289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Дельфин - афалина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Вопрос 4</a:t>
            </a:r>
            <a:r>
              <a:rPr lang="ru-RU" dirty="0" smtClean="0"/>
              <a:t>: Какие виды дельфинов в Черном море?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Ответ</a:t>
            </a:r>
            <a:r>
              <a:rPr lang="ru-RU" dirty="0" smtClean="0"/>
              <a:t>: Три вида: 1) афалина – самый крупный – 150-500кг, длина 2,5м; </a:t>
            </a:r>
          </a:p>
          <a:p>
            <a:r>
              <a:rPr lang="ru-RU" dirty="0" smtClean="0"/>
              <a:t>2) белобочка – вдвое меньше; </a:t>
            </a:r>
          </a:p>
          <a:p>
            <a:r>
              <a:rPr lang="ru-RU" dirty="0" smtClean="0"/>
              <a:t>3) </a:t>
            </a:r>
            <a:r>
              <a:rPr lang="ru-RU" dirty="0" err="1" smtClean="0"/>
              <a:t>азовка</a:t>
            </a:r>
            <a:r>
              <a:rPr lang="ru-RU" dirty="0" smtClean="0"/>
              <a:t> или морская свинья – 30кг, до 1,5 м длины.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upload.wikimedia.org/wikipedia/commons/thumb/1/10/Tursiops_truncatus_01.jpg/1280px-Tursiops_truncatus_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52400"/>
            <a:ext cx="9001156" cy="27620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       </a:t>
            </a:r>
            <a:r>
              <a:rPr lang="ru-RU" sz="2000" dirty="0" smtClean="0">
                <a:solidFill>
                  <a:schemeClr val="bg1"/>
                </a:solidFill>
              </a:rPr>
              <a:t>Дельфин -морская свинья                                                               Дельфин - белобочка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ttps://upload.wikimedia.org/wikipedia/commons/e/e8/Bruinvis_Voorbijgaan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457203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Delphinus delphis with cal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4572000" cy="3571876"/>
          </a:xfrm>
          <a:prstGeom prst="rect">
            <a:avLst/>
          </a:prstGeom>
          <a:noFill/>
        </p:spPr>
      </p:pic>
      <p:pic>
        <p:nvPicPr>
          <p:cNvPr id="29700" name="Picture 4" descr="Daan Close U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04"/>
            <a:ext cx="4572000" cy="2928958"/>
          </a:xfrm>
          <a:prstGeom prst="rect">
            <a:avLst/>
          </a:prstGeom>
          <a:noFill/>
        </p:spPr>
      </p:pic>
      <p:pic>
        <p:nvPicPr>
          <p:cNvPr id="9" name="Рисунок 8" descr="https://upload.wikimedia.org/wikipedia/commons/d/d2/Dolphins_30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1" y="428605"/>
            <a:ext cx="4572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985</TotalTime>
  <Words>363</Words>
  <Application>Microsoft Office PowerPoint</Application>
  <PresentationFormat>Экран (4:3)</PresentationFormat>
  <Paragraphs>66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 ЯСОШ №11  МО ГО ЯЛТА РК        библиотекарь   Кузина Л.М.  Презентация библиотечного урока на тему:   Природа-наш        дом  родной.   Черное море.    </vt:lpstr>
      <vt:lpstr>31 октября – Международный день Черного моря  Были проведены библиотечные уроки  в форме викторины – вопросы-ответы                            в 3-Б классе( 16.10.2015г.); в 3-В  и в 3-Гклассах (19.10.2015г.).  </vt:lpstr>
      <vt:lpstr>                    </vt:lpstr>
      <vt:lpstr>   </vt:lpstr>
      <vt:lpstr>Слайд 5</vt:lpstr>
      <vt:lpstr> </vt:lpstr>
      <vt:lpstr>Рыбы Черного моря</vt:lpstr>
      <vt:lpstr>Слайд 8</vt:lpstr>
      <vt:lpstr>           Дельфин -морская свинья                                                               Дельфин - белобочка</vt:lpstr>
      <vt:lpstr>Слайд 10</vt:lpstr>
      <vt:lpstr>«Чёрное море» — картина Ивана Айвазовского, написанная в 1881 году. Другое название картины — «На Черном море начинает разыгрываться буря». На данной картине написано штормящее Чёрное море. Вдали еле просматривается корабль. Картине присущи только тёмные краски.</vt:lpstr>
      <vt:lpstr>Радуга. Картина И. Айвазовского.</vt:lpstr>
      <vt:lpstr>И.К. Айвазовский.  «Смотр  Черноморского флота в 1849 году».</vt:lpstr>
      <vt:lpstr>Слайд 14</vt:lpstr>
      <vt:lpstr>«Пушкин на берегу моря» — картина Ивана Айвазовского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путешествие в страну           «библиография» </dc:title>
  <dc:creator>Admin</dc:creator>
  <cp:lastModifiedBy>Super</cp:lastModifiedBy>
  <cp:revision>138</cp:revision>
  <dcterms:created xsi:type="dcterms:W3CDTF">2012-12-10T08:13:35Z</dcterms:created>
  <dcterms:modified xsi:type="dcterms:W3CDTF">2016-01-10T06:57:40Z</dcterms:modified>
</cp:coreProperties>
</file>